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8991" r:id="rId6"/>
    <p:sldId id="8992" r:id="rId7"/>
    <p:sldId id="9019" r:id="rId8"/>
    <p:sldId id="9023" r:id="rId9"/>
    <p:sldId id="265" r:id="rId10"/>
    <p:sldId id="9024" r:id="rId11"/>
    <p:sldId id="9020" r:id="rId12"/>
    <p:sldId id="9025" r:id="rId13"/>
    <p:sldId id="902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B10"/>
    <a:srgbClr val="586629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E3585-8F9D-4662-8B6F-F6EF6D27E2A2}" v="5" dt="2024-10-08T22:39:24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F864D3-0BB9-4CA1-AE92-4F6AB1BABD0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DB20DA6-AC92-4BA0-81D5-3D11691FC115}">
      <dgm:prSet phldrT="[Text]"/>
      <dgm:spPr/>
      <dgm:t>
        <a:bodyPr/>
        <a:lstStyle/>
        <a:p>
          <a:r>
            <a:rPr lang="en-US" dirty="0"/>
            <a:t>Septic conversions protect and extend Southern Nevada’s water supply</a:t>
          </a:r>
        </a:p>
      </dgm:t>
    </dgm:pt>
    <dgm:pt modelId="{A5DB6F20-A3C0-4A45-B266-3CB603538B98}" type="parTrans" cxnId="{4111A967-C482-409A-A0E5-9E044E39FB25}">
      <dgm:prSet/>
      <dgm:spPr/>
      <dgm:t>
        <a:bodyPr/>
        <a:lstStyle/>
        <a:p>
          <a:endParaRPr lang="en-US"/>
        </a:p>
      </dgm:t>
    </dgm:pt>
    <dgm:pt modelId="{12FD5F40-A095-4EFA-90D2-96152FE11F3A}" type="sibTrans" cxnId="{4111A967-C482-409A-A0E5-9E044E39FB25}">
      <dgm:prSet/>
      <dgm:spPr/>
      <dgm:t>
        <a:bodyPr/>
        <a:lstStyle/>
        <a:p>
          <a:endParaRPr lang="en-US"/>
        </a:p>
      </dgm:t>
    </dgm:pt>
    <dgm:pt modelId="{705C061E-57FA-4CD6-9F0F-D7768DE4A7B9}">
      <dgm:prSet phldrT="[Text]"/>
      <dgm:spPr/>
      <dgm:t>
        <a:bodyPr/>
        <a:lstStyle/>
        <a:p>
          <a:r>
            <a:rPr lang="en-US" dirty="0"/>
            <a:t>Financial assistance is available for voluntary conversions today</a:t>
          </a:r>
        </a:p>
      </dgm:t>
    </dgm:pt>
    <dgm:pt modelId="{7C3DA9B9-63DE-43F0-8DBF-71C78486BCF0}" type="parTrans" cxnId="{CA5F5CC3-3FFB-4669-9191-8A4D82BE1609}">
      <dgm:prSet/>
      <dgm:spPr/>
      <dgm:t>
        <a:bodyPr/>
        <a:lstStyle/>
        <a:p>
          <a:endParaRPr lang="en-US"/>
        </a:p>
      </dgm:t>
    </dgm:pt>
    <dgm:pt modelId="{5A5001ED-06F2-41BA-A651-3FE3F5E64F90}" type="sibTrans" cxnId="{CA5F5CC3-3FFB-4669-9191-8A4D82BE1609}">
      <dgm:prSet/>
      <dgm:spPr/>
      <dgm:t>
        <a:bodyPr/>
        <a:lstStyle/>
        <a:p>
          <a:endParaRPr lang="en-US"/>
        </a:p>
      </dgm:t>
    </dgm:pt>
    <dgm:pt modelId="{978558CD-A1C0-422E-A2FA-C861C7169B4E}">
      <dgm:prSet phldrT="[Text]"/>
      <dgm:spPr/>
      <dgm:t>
        <a:bodyPr/>
        <a:lstStyle/>
        <a:p>
          <a:r>
            <a:rPr lang="en-US" dirty="0"/>
            <a:t>No quick fix – in it for the long haul</a:t>
          </a:r>
        </a:p>
      </dgm:t>
    </dgm:pt>
    <dgm:pt modelId="{08BC719D-0E42-4F6C-A709-8789EA66A454}" type="parTrans" cxnId="{AE14E265-41FC-494D-8822-4AE755B5D02A}">
      <dgm:prSet/>
      <dgm:spPr/>
      <dgm:t>
        <a:bodyPr/>
        <a:lstStyle/>
        <a:p>
          <a:endParaRPr lang="en-US"/>
        </a:p>
      </dgm:t>
    </dgm:pt>
    <dgm:pt modelId="{4FB67573-1E96-44B4-89C6-DAB639DE8F02}" type="sibTrans" cxnId="{AE14E265-41FC-494D-8822-4AE755B5D02A}">
      <dgm:prSet/>
      <dgm:spPr/>
      <dgm:t>
        <a:bodyPr/>
        <a:lstStyle/>
        <a:p>
          <a:endParaRPr lang="en-US"/>
        </a:p>
      </dgm:t>
    </dgm:pt>
    <dgm:pt modelId="{38B7B548-EC36-48FA-936D-5A2D8BE9119A}" type="pres">
      <dgm:prSet presAssocID="{9BF864D3-0BB9-4CA1-AE92-4F6AB1BABD06}" presName="Name0" presStyleCnt="0">
        <dgm:presLayoutVars>
          <dgm:chMax val="7"/>
          <dgm:chPref val="7"/>
          <dgm:dir/>
        </dgm:presLayoutVars>
      </dgm:prSet>
      <dgm:spPr/>
    </dgm:pt>
    <dgm:pt modelId="{73F63289-4286-4F99-B2D3-CBDE234668F5}" type="pres">
      <dgm:prSet presAssocID="{9BF864D3-0BB9-4CA1-AE92-4F6AB1BABD06}" presName="Name1" presStyleCnt="0"/>
      <dgm:spPr/>
    </dgm:pt>
    <dgm:pt modelId="{8BB2C90F-A695-4B33-9A74-E2CE0C98AD70}" type="pres">
      <dgm:prSet presAssocID="{9BF864D3-0BB9-4CA1-AE92-4F6AB1BABD06}" presName="cycle" presStyleCnt="0"/>
      <dgm:spPr/>
    </dgm:pt>
    <dgm:pt modelId="{552B8258-07E5-4AAF-BC16-C1CBE49405DB}" type="pres">
      <dgm:prSet presAssocID="{9BF864D3-0BB9-4CA1-AE92-4F6AB1BABD06}" presName="srcNode" presStyleLbl="node1" presStyleIdx="0" presStyleCnt="3"/>
      <dgm:spPr/>
    </dgm:pt>
    <dgm:pt modelId="{9C7AF589-F1D0-4609-AEF4-6F90B691AA06}" type="pres">
      <dgm:prSet presAssocID="{9BF864D3-0BB9-4CA1-AE92-4F6AB1BABD06}" presName="conn" presStyleLbl="parChTrans1D2" presStyleIdx="0" presStyleCnt="1"/>
      <dgm:spPr/>
    </dgm:pt>
    <dgm:pt modelId="{BFE0906D-D159-412D-8EEB-71B8E7518FCC}" type="pres">
      <dgm:prSet presAssocID="{9BF864D3-0BB9-4CA1-AE92-4F6AB1BABD06}" presName="extraNode" presStyleLbl="node1" presStyleIdx="0" presStyleCnt="3"/>
      <dgm:spPr/>
    </dgm:pt>
    <dgm:pt modelId="{E75998EE-59BE-449C-97BB-B49E5C5C6CDF}" type="pres">
      <dgm:prSet presAssocID="{9BF864D3-0BB9-4CA1-AE92-4F6AB1BABD06}" presName="dstNode" presStyleLbl="node1" presStyleIdx="0" presStyleCnt="3"/>
      <dgm:spPr/>
    </dgm:pt>
    <dgm:pt modelId="{BB08A10A-EC94-43EC-B163-50557586EB08}" type="pres">
      <dgm:prSet presAssocID="{CDB20DA6-AC92-4BA0-81D5-3D11691FC115}" presName="text_1" presStyleLbl="node1" presStyleIdx="0" presStyleCnt="3" custLinFactNeighborY="-2531">
        <dgm:presLayoutVars>
          <dgm:bulletEnabled val="1"/>
        </dgm:presLayoutVars>
      </dgm:prSet>
      <dgm:spPr/>
    </dgm:pt>
    <dgm:pt modelId="{E9F483AE-5574-46B1-834B-15A54697233C}" type="pres">
      <dgm:prSet presAssocID="{CDB20DA6-AC92-4BA0-81D5-3D11691FC115}" presName="accent_1" presStyleCnt="0"/>
      <dgm:spPr/>
    </dgm:pt>
    <dgm:pt modelId="{C5CBD18F-5A36-4609-B2B1-41A60B6137D8}" type="pres">
      <dgm:prSet presAssocID="{CDB20DA6-AC92-4BA0-81D5-3D11691FC115}" presName="accentRepeatNode" presStyleLbl="solidFgAcc1" presStyleIdx="0" presStyleCnt="3"/>
      <dgm:spPr/>
    </dgm:pt>
    <dgm:pt modelId="{7718E077-BB2D-4AD9-B979-5BD481B193C9}" type="pres">
      <dgm:prSet presAssocID="{705C061E-57FA-4CD6-9F0F-D7768DE4A7B9}" presName="text_2" presStyleLbl="node1" presStyleIdx="1" presStyleCnt="3">
        <dgm:presLayoutVars>
          <dgm:bulletEnabled val="1"/>
        </dgm:presLayoutVars>
      </dgm:prSet>
      <dgm:spPr/>
    </dgm:pt>
    <dgm:pt modelId="{601D16E3-849A-420B-A61C-812D26F2AD3A}" type="pres">
      <dgm:prSet presAssocID="{705C061E-57FA-4CD6-9F0F-D7768DE4A7B9}" presName="accent_2" presStyleCnt="0"/>
      <dgm:spPr/>
    </dgm:pt>
    <dgm:pt modelId="{49F298BE-C7A5-4A82-A4F3-F1DEADE5F0B2}" type="pres">
      <dgm:prSet presAssocID="{705C061E-57FA-4CD6-9F0F-D7768DE4A7B9}" presName="accentRepeatNode" presStyleLbl="solidFgAcc1" presStyleIdx="1" presStyleCnt="3"/>
      <dgm:spPr/>
    </dgm:pt>
    <dgm:pt modelId="{2973B28E-3ADF-48C1-BF42-462871E89A9D}" type="pres">
      <dgm:prSet presAssocID="{978558CD-A1C0-422E-A2FA-C861C7169B4E}" presName="text_3" presStyleLbl="node1" presStyleIdx="2" presStyleCnt="3">
        <dgm:presLayoutVars>
          <dgm:bulletEnabled val="1"/>
        </dgm:presLayoutVars>
      </dgm:prSet>
      <dgm:spPr/>
    </dgm:pt>
    <dgm:pt modelId="{388EE694-EB4C-4A7B-AF20-80E06F667A9E}" type="pres">
      <dgm:prSet presAssocID="{978558CD-A1C0-422E-A2FA-C861C7169B4E}" presName="accent_3" presStyleCnt="0"/>
      <dgm:spPr/>
    </dgm:pt>
    <dgm:pt modelId="{B9110001-D550-47B9-BE6A-BC156AE98894}" type="pres">
      <dgm:prSet presAssocID="{978558CD-A1C0-422E-A2FA-C861C7169B4E}" presName="accentRepeatNode" presStyleLbl="solidFgAcc1" presStyleIdx="2" presStyleCnt="3"/>
      <dgm:spPr/>
    </dgm:pt>
  </dgm:ptLst>
  <dgm:cxnLst>
    <dgm:cxn modelId="{FB572C27-5A4D-43A8-842D-B29087B63F8C}" type="presOf" srcId="{978558CD-A1C0-422E-A2FA-C861C7169B4E}" destId="{2973B28E-3ADF-48C1-BF42-462871E89A9D}" srcOrd="0" destOrd="0" presId="urn:microsoft.com/office/officeart/2008/layout/VerticalCurvedList"/>
    <dgm:cxn modelId="{AB67532D-2F75-43D4-9EAA-9A5C4C5590FC}" type="presOf" srcId="{12FD5F40-A095-4EFA-90D2-96152FE11F3A}" destId="{9C7AF589-F1D0-4609-AEF4-6F90B691AA06}" srcOrd="0" destOrd="0" presId="urn:microsoft.com/office/officeart/2008/layout/VerticalCurvedList"/>
    <dgm:cxn modelId="{C076773C-5914-4C83-A4EF-2079EC53DD97}" type="presOf" srcId="{9BF864D3-0BB9-4CA1-AE92-4F6AB1BABD06}" destId="{38B7B548-EC36-48FA-936D-5A2D8BE9119A}" srcOrd="0" destOrd="0" presId="urn:microsoft.com/office/officeart/2008/layout/VerticalCurvedList"/>
    <dgm:cxn modelId="{AE14E265-41FC-494D-8822-4AE755B5D02A}" srcId="{9BF864D3-0BB9-4CA1-AE92-4F6AB1BABD06}" destId="{978558CD-A1C0-422E-A2FA-C861C7169B4E}" srcOrd="2" destOrd="0" parTransId="{08BC719D-0E42-4F6C-A709-8789EA66A454}" sibTransId="{4FB67573-1E96-44B4-89C6-DAB639DE8F02}"/>
    <dgm:cxn modelId="{4111A967-C482-409A-A0E5-9E044E39FB25}" srcId="{9BF864D3-0BB9-4CA1-AE92-4F6AB1BABD06}" destId="{CDB20DA6-AC92-4BA0-81D5-3D11691FC115}" srcOrd="0" destOrd="0" parTransId="{A5DB6F20-A3C0-4A45-B266-3CB603538B98}" sibTransId="{12FD5F40-A095-4EFA-90D2-96152FE11F3A}"/>
    <dgm:cxn modelId="{C6F4027C-6ED3-4AE8-ADD6-EF1DCFF4139B}" type="presOf" srcId="{CDB20DA6-AC92-4BA0-81D5-3D11691FC115}" destId="{BB08A10A-EC94-43EC-B163-50557586EB08}" srcOrd="0" destOrd="0" presId="urn:microsoft.com/office/officeart/2008/layout/VerticalCurvedList"/>
    <dgm:cxn modelId="{CA5F5CC3-3FFB-4669-9191-8A4D82BE1609}" srcId="{9BF864D3-0BB9-4CA1-AE92-4F6AB1BABD06}" destId="{705C061E-57FA-4CD6-9F0F-D7768DE4A7B9}" srcOrd="1" destOrd="0" parTransId="{7C3DA9B9-63DE-43F0-8DBF-71C78486BCF0}" sibTransId="{5A5001ED-06F2-41BA-A651-3FE3F5E64F90}"/>
    <dgm:cxn modelId="{41496EFB-FC8D-4387-9CC6-6CDB501847A3}" type="presOf" srcId="{705C061E-57FA-4CD6-9F0F-D7768DE4A7B9}" destId="{7718E077-BB2D-4AD9-B979-5BD481B193C9}" srcOrd="0" destOrd="0" presId="urn:microsoft.com/office/officeart/2008/layout/VerticalCurvedList"/>
    <dgm:cxn modelId="{C89BDCF4-15E9-499E-B2BB-D238A39E5E23}" type="presParOf" srcId="{38B7B548-EC36-48FA-936D-5A2D8BE9119A}" destId="{73F63289-4286-4F99-B2D3-CBDE234668F5}" srcOrd="0" destOrd="0" presId="urn:microsoft.com/office/officeart/2008/layout/VerticalCurvedList"/>
    <dgm:cxn modelId="{4FDE92A1-5616-4F3A-A577-D5A7490DF7A3}" type="presParOf" srcId="{73F63289-4286-4F99-B2D3-CBDE234668F5}" destId="{8BB2C90F-A695-4B33-9A74-E2CE0C98AD70}" srcOrd="0" destOrd="0" presId="urn:microsoft.com/office/officeart/2008/layout/VerticalCurvedList"/>
    <dgm:cxn modelId="{20BE5F37-3501-4C80-98C1-9CFAA0B17F25}" type="presParOf" srcId="{8BB2C90F-A695-4B33-9A74-E2CE0C98AD70}" destId="{552B8258-07E5-4AAF-BC16-C1CBE49405DB}" srcOrd="0" destOrd="0" presId="urn:microsoft.com/office/officeart/2008/layout/VerticalCurvedList"/>
    <dgm:cxn modelId="{B4AC3FDC-592D-40DE-916E-7FE20FFE402E}" type="presParOf" srcId="{8BB2C90F-A695-4B33-9A74-E2CE0C98AD70}" destId="{9C7AF589-F1D0-4609-AEF4-6F90B691AA06}" srcOrd="1" destOrd="0" presId="urn:microsoft.com/office/officeart/2008/layout/VerticalCurvedList"/>
    <dgm:cxn modelId="{9F221704-40CF-48AA-9E9C-68D3925CEDF9}" type="presParOf" srcId="{8BB2C90F-A695-4B33-9A74-E2CE0C98AD70}" destId="{BFE0906D-D159-412D-8EEB-71B8E7518FCC}" srcOrd="2" destOrd="0" presId="urn:microsoft.com/office/officeart/2008/layout/VerticalCurvedList"/>
    <dgm:cxn modelId="{38C2D93C-F0C8-4C40-9C2C-A672F6ACBEEE}" type="presParOf" srcId="{8BB2C90F-A695-4B33-9A74-E2CE0C98AD70}" destId="{E75998EE-59BE-449C-97BB-B49E5C5C6CDF}" srcOrd="3" destOrd="0" presId="urn:microsoft.com/office/officeart/2008/layout/VerticalCurvedList"/>
    <dgm:cxn modelId="{2D6564F0-2820-4557-8103-B4C1815A7B37}" type="presParOf" srcId="{73F63289-4286-4F99-B2D3-CBDE234668F5}" destId="{BB08A10A-EC94-43EC-B163-50557586EB08}" srcOrd="1" destOrd="0" presId="urn:microsoft.com/office/officeart/2008/layout/VerticalCurvedList"/>
    <dgm:cxn modelId="{3CC5C341-93F8-42A8-8508-74BAB8CB386E}" type="presParOf" srcId="{73F63289-4286-4F99-B2D3-CBDE234668F5}" destId="{E9F483AE-5574-46B1-834B-15A54697233C}" srcOrd="2" destOrd="0" presId="urn:microsoft.com/office/officeart/2008/layout/VerticalCurvedList"/>
    <dgm:cxn modelId="{2DAA6929-451A-426B-91E7-ACB299B98D75}" type="presParOf" srcId="{E9F483AE-5574-46B1-834B-15A54697233C}" destId="{C5CBD18F-5A36-4609-B2B1-41A60B6137D8}" srcOrd="0" destOrd="0" presId="urn:microsoft.com/office/officeart/2008/layout/VerticalCurvedList"/>
    <dgm:cxn modelId="{A8F91288-B5F9-43EF-98B1-811D75512EBB}" type="presParOf" srcId="{73F63289-4286-4F99-B2D3-CBDE234668F5}" destId="{7718E077-BB2D-4AD9-B979-5BD481B193C9}" srcOrd="3" destOrd="0" presId="urn:microsoft.com/office/officeart/2008/layout/VerticalCurvedList"/>
    <dgm:cxn modelId="{6CD5E76A-3ECD-49EF-9BD4-2DA3DA491B56}" type="presParOf" srcId="{73F63289-4286-4F99-B2D3-CBDE234668F5}" destId="{601D16E3-849A-420B-A61C-812D26F2AD3A}" srcOrd="4" destOrd="0" presId="urn:microsoft.com/office/officeart/2008/layout/VerticalCurvedList"/>
    <dgm:cxn modelId="{55F4B806-3B10-40D1-86ED-88BDCD89E92E}" type="presParOf" srcId="{601D16E3-849A-420B-A61C-812D26F2AD3A}" destId="{49F298BE-C7A5-4A82-A4F3-F1DEADE5F0B2}" srcOrd="0" destOrd="0" presId="urn:microsoft.com/office/officeart/2008/layout/VerticalCurvedList"/>
    <dgm:cxn modelId="{0B90E450-AB1B-4678-874F-F192912F1350}" type="presParOf" srcId="{73F63289-4286-4F99-B2D3-CBDE234668F5}" destId="{2973B28E-3ADF-48C1-BF42-462871E89A9D}" srcOrd="5" destOrd="0" presId="urn:microsoft.com/office/officeart/2008/layout/VerticalCurvedList"/>
    <dgm:cxn modelId="{A3FB939D-A085-4093-B8E5-224415891EC5}" type="presParOf" srcId="{73F63289-4286-4F99-B2D3-CBDE234668F5}" destId="{388EE694-EB4C-4A7B-AF20-80E06F667A9E}" srcOrd="6" destOrd="0" presId="urn:microsoft.com/office/officeart/2008/layout/VerticalCurvedList"/>
    <dgm:cxn modelId="{4E911C87-084D-4A37-89F5-2111861ED07D}" type="presParOf" srcId="{388EE694-EB4C-4A7B-AF20-80E06F667A9E}" destId="{B9110001-D550-47B9-BE6A-BC156AE9889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AF589-F1D0-4609-AEF4-6F90B691AA06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905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8A10A-EC94-43EC-B163-50557586EB08}">
      <dsp:nvSpPr>
        <dsp:cNvPr id="0" name=""/>
        <dsp:cNvSpPr/>
      </dsp:nvSpPr>
      <dsp:spPr>
        <a:xfrm>
          <a:off x="752110" y="514437"/>
          <a:ext cx="7301111" cy="108373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Septic conversions protect and extend Southern Nevada’s water supply</a:t>
          </a:r>
        </a:p>
      </dsp:txBody>
      <dsp:txXfrm>
        <a:off x="752110" y="514437"/>
        <a:ext cx="7301111" cy="1083733"/>
      </dsp:txXfrm>
    </dsp:sp>
    <dsp:sp modelId="{C5CBD18F-5A36-4609-B2B1-41A60B6137D8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18E077-BB2D-4AD9-B979-5BD481B193C9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Financial assistance is available for voluntary conversions today</a:t>
          </a:r>
        </a:p>
      </dsp:txBody>
      <dsp:txXfrm>
        <a:off x="1146048" y="2167466"/>
        <a:ext cx="6907174" cy="1083733"/>
      </dsp:txXfrm>
    </dsp:sp>
    <dsp:sp modelId="{49F298BE-C7A5-4A82-A4F3-F1DEADE5F0B2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272799"/>
              <a:satOff val="-28446"/>
              <a:lumOff val="19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3B28E-3ADF-48C1-BF42-462871E89A9D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No quick fix – in it for the long haul</a:t>
          </a:r>
        </a:p>
      </dsp:txBody>
      <dsp:txXfrm>
        <a:off x="752110" y="3793066"/>
        <a:ext cx="7301111" cy="1083733"/>
      </dsp:txXfrm>
    </dsp:sp>
    <dsp:sp modelId="{B9110001-D550-47B9-BE6A-BC156AE98894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545598"/>
              <a:satOff val="-56892"/>
              <a:lumOff val="382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C73FA-E49F-4F51-BE83-017E65B92431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9BC64-B3EA-4D3C-803D-CF1243517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52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4E661-CA0A-4E45-8CF1-2EAB6A23C2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0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C3E03-4C3A-438F-B546-2D671A7B09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44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C3E03-4C3A-438F-B546-2D671A7B09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19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areas over 10mg/L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9BC64-B3EA-4D3C-803D-CF1243517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29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A0B17-3FDD-BB5E-6068-FBED01AE0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FD0FB2-780B-1EE6-45EB-A315AAE98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A4011-47A3-A6E7-908A-CF74FF20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C9CCF-23B7-DEAF-380B-7AC392C58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0AAA1-8C55-B8AB-4BB8-CCF5C9A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7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D223A-D3E9-CD59-AC64-6FA33617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6A12B-09B2-220A-F5FB-06EE89565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32E6F-8B46-8D07-9049-B65337460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4ABE0-23FD-401E-E252-EFA38C5A7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420FD-50EF-8973-A889-DA9D219D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1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1469E3-4F1D-B9DC-8318-D33CA933B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9B79A-C0D7-E74E-BE0B-F9EC63F3C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75563-34EB-CC38-BBA1-35C83EBC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FD0EA-3A71-578E-624A-B88A133F0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2FE2A-7827-8884-C203-C6435F23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2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C764-E0C1-646A-072F-2E527A3B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F66F-D249-E57A-C9C9-4DD48637D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0B93F-747F-10D5-119A-B2421EDB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85C57-1705-C57C-5EC2-47DED628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978F1-011C-DF7A-426B-E6F92633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61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32A4D-686F-F2EA-3530-B69FBB01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0175D-DEF2-2E36-680E-89CC808C3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BC043-1160-994E-24A0-B21C9302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54899-3A6F-BAFB-C84E-8BEC274B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5EF60-B7A7-FB56-7352-E44F05080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5E26-AA96-C2D0-B9CC-3AB3148A5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05226-9B01-E04B-12C6-FB36842E6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F853B-33C7-A55F-0642-2B5D9E064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2C4B7-795D-D324-8099-5938A33B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0A21B-9020-1232-13A3-E5372309A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1E1B1-3E74-225A-4EA3-F498B3A9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7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B8C9F-A55F-7F14-3F40-7C1A79ED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AECA0-8281-BE1A-9495-5DED08256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4CEF3-5DA8-7E77-A96E-22B558B4C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6D6DC-3FFD-0757-EF58-4273FD98F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817BDC-1F8C-20A8-4F7B-D2E234442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581450-32A1-F489-113C-87995A2D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1ABD2B-7FEA-E67E-D3FE-94037C208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BE6903-E44D-327F-7929-D8AA64212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9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FACB-F147-13BD-9568-76045D5C4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3B51F-17A2-9A96-5B28-C27CD61B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408FB-F2A0-72DB-F3A0-95BA3672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34244-1D4B-BF55-F999-B7CF6690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092A79-9106-AB67-3729-616325EA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D9F9C-6650-A6E6-D152-370FD90A8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8FD14-3F13-00E1-61C5-D3CC49BD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4125-FA22-3DF1-C95F-16DBA7D2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04C44-1A5C-5BD6-9A9C-91B5F3090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E3E15-49A9-B37D-CA97-AEAD4FFDF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3BB1D-C1EC-49BD-D04B-D3EFF1CA0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78CF6-AD94-3238-DC62-EDCA561C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BF395-E86D-BD0C-313B-11C98319A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4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20D82-EC4C-38E7-A149-5DC1436FB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4EB50-5463-A03E-0F2C-3FA4FD303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686C8-8CD3-4F1E-7352-2CCDA9564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810B0-8CE4-68E8-CD38-39E36991A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17E99-30EA-B4EA-FBA8-19C93AE8B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32270-056F-D6BB-4CBC-6F46BBF7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5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9351AE-7570-15D1-E993-B7BD6B11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F1AB5-B53E-9EEF-C211-A49C3F855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65F43-1AE7-A8E9-D3FD-6996768FB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9E16ED-F8DB-43C1-B59F-196B6393B94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3F745-1DF8-D04A-1110-A131E3C44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ACE1D-627D-8ACB-2804-490BE7C5D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AA32B5-0CED-4E12-82A3-01EE20DEA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9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dy of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7D59731D-32D9-1C9F-FCAA-D5165BAE3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9205" r="-1" b="6503"/>
          <a:stretch/>
        </p:blipFill>
        <p:spPr>
          <a:xfrm>
            <a:off x="0" y="33025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F341F3-F30F-980B-F408-D0DA1D908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76" y="1854981"/>
            <a:ext cx="9144000" cy="3063240"/>
          </a:xfrm>
        </p:spPr>
        <p:txBody>
          <a:bodyPr>
            <a:normAutofit fontScale="90000"/>
          </a:bodyPr>
          <a:lstStyle/>
          <a:p>
            <a:br>
              <a:rPr lang="en-US" sz="6600" dirty="0">
                <a:solidFill>
                  <a:schemeClr val="bg1"/>
                </a:solidFill>
                <a:latin typeface="Franklin Gothic"/>
              </a:rPr>
            </a:br>
            <a:br>
              <a:rPr lang="en-US" sz="6600" dirty="0">
                <a:solidFill>
                  <a:schemeClr val="bg1"/>
                </a:solidFill>
                <a:latin typeface="Franklin Gothic"/>
              </a:rPr>
            </a:br>
            <a:r>
              <a:rPr lang="en-US" sz="6600" dirty="0">
                <a:solidFill>
                  <a:schemeClr val="bg1"/>
                </a:solidFill>
                <a:latin typeface="Franklin Gothic"/>
              </a:rPr>
              <a:t>Septic to Sewer</a:t>
            </a:r>
            <a:br>
              <a:rPr lang="en-US" sz="6600" dirty="0">
                <a:solidFill>
                  <a:schemeClr val="bg1"/>
                </a:solidFill>
                <a:latin typeface="Franklin Gothic"/>
              </a:rPr>
            </a:br>
            <a:r>
              <a:rPr lang="en-US" sz="4900" dirty="0">
                <a:solidFill>
                  <a:schemeClr val="bg1"/>
                </a:solidFill>
                <a:latin typeface="Franklin Gothic"/>
              </a:rPr>
              <a:t>Program Update</a:t>
            </a:r>
            <a:br>
              <a:rPr lang="en-US" sz="6600" dirty="0">
                <a:solidFill>
                  <a:schemeClr val="bg1"/>
                </a:solidFill>
                <a:latin typeface="Franklin Gothic"/>
              </a:rPr>
            </a:b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B7BB0-27CE-805C-E09F-75876745A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"/>
              </a:rPr>
              <a:t>Rich Easter, Southern Nevada Water Authority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  <a:latin typeface="Franklin Gothic"/>
              </a:rPr>
              <a:t>septictosewer@snwa.com</a:t>
            </a:r>
          </a:p>
          <a:p>
            <a:endParaRPr lang="en-US" sz="2000" dirty="0">
              <a:solidFill>
                <a:schemeClr val="bg1"/>
              </a:solidFill>
              <a:latin typeface="Franklin Gothic"/>
            </a:endParaRP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69EF1A-451A-7057-7F95-7A7F98256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304" y="1236664"/>
            <a:ext cx="4451391" cy="3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3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2C909-34A2-E801-18BD-728B0DDD6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2059D4-F567-7926-182D-F7B6C9776494}"/>
              </a:ext>
            </a:extLst>
          </p:cNvPr>
          <p:cNvSpPr/>
          <p:nvPr/>
        </p:nvSpPr>
        <p:spPr>
          <a:xfrm>
            <a:off x="0" y="-1"/>
            <a:ext cx="12192000" cy="14173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38B411-20AC-E2A4-84DE-33CD7100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59" y="280708"/>
            <a:ext cx="10515600" cy="879700"/>
          </a:xfrm>
        </p:spPr>
        <p:txBody>
          <a:bodyPr>
            <a:normAutofit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Key Takeaways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132148-714D-98D2-4DBD-47C18803F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1051" y="6108303"/>
            <a:ext cx="299847" cy="414494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1665313-A6EE-7179-018D-BF0769918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611817"/>
              </p:ext>
            </p:extLst>
          </p:nvPr>
        </p:nvGraphicFramePr>
        <p:xfrm>
          <a:off x="1455928" y="14173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Hawaii County Cesspool/Septic Tank ...">
            <a:extLst>
              <a:ext uri="{FF2B5EF4-FFF2-40B4-BE49-F238E27FC236}">
                <a16:creationId xmlns:a16="http://schemas.microsoft.com/office/drawing/2014/main" id="{91F64023-4C2C-73CD-8DC9-1D43B257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93" y="1828800"/>
            <a:ext cx="1371600" cy="135506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ptic to Sewer Conversion Questions? Get Friendly help.">
            <a:extLst>
              <a:ext uri="{FF2B5EF4-FFF2-40B4-BE49-F238E27FC236}">
                <a16:creationId xmlns:a16="http://schemas.microsoft.com/office/drawing/2014/main" id="{7CD2FA3A-2764-DAA2-06BF-FA99A273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56" y="3429000"/>
            <a:ext cx="1499616" cy="142382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ow Deep Are Sewer Lines Buried - Honor ...">
            <a:extLst>
              <a:ext uri="{FF2B5EF4-FFF2-40B4-BE49-F238E27FC236}">
                <a16:creationId xmlns:a16="http://schemas.microsoft.com/office/drawing/2014/main" id="{755E8064-357D-3247-5D62-9FC12377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28" y="5013226"/>
            <a:ext cx="1451865" cy="143980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erson opening septic hole with wrench">
            <a:extLst>
              <a:ext uri="{FF2B5EF4-FFF2-40B4-BE49-F238E27FC236}">
                <a16:creationId xmlns:a16="http://schemas.microsoft.com/office/drawing/2014/main" id="{EE429C5D-522A-6137-F5C0-D6117E3FA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3" y="1417321"/>
            <a:ext cx="12192000" cy="555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5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rocky landscape with water and mountains in the background&#10;&#10;Description automatically generated">
            <a:extLst>
              <a:ext uri="{FF2B5EF4-FFF2-40B4-BE49-F238E27FC236}">
                <a16:creationId xmlns:a16="http://schemas.microsoft.com/office/drawing/2014/main" id="{735A383B-78BA-4719-8636-F6C5B638A6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2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74628-9870-6CCB-8AD8-7549D18EC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6122" y="971405"/>
            <a:ext cx="9144000" cy="306324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ranklin Gothic"/>
              </a:rPr>
              <a:t>Q+A</a:t>
            </a:r>
            <a:endParaRPr lang="en-US" sz="8800" dirty="0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08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0D8DD9-9FB3-6E44-9431-F0CF01528DAD}"/>
              </a:ext>
            </a:extLst>
          </p:cNvPr>
          <p:cNvSpPr/>
          <p:nvPr/>
        </p:nvSpPr>
        <p:spPr>
          <a:xfrm>
            <a:off x="0" y="-207"/>
            <a:ext cx="12192000" cy="133643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93EB5240-2EEF-7B22-5405-3CF95632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165" y="221939"/>
            <a:ext cx="11061577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US" sz="2600" b="1">
                <a:solidFill>
                  <a:schemeClr val="bg1"/>
                </a:solidFill>
              </a:rPr>
              <a:t>Severe and sustained drought conditions continue to impact critical storage reserves in the Colorado River Basin.</a:t>
            </a:r>
          </a:p>
        </p:txBody>
      </p:sp>
      <p:pic>
        <p:nvPicPr>
          <p:cNvPr id="6" name="Picture 5" descr="A collage of several images of a dam&#10;&#10;Description automatically generated">
            <a:extLst>
              <a:ext uri="{FF2B5EF4-FFF2-40B4-BE49-F238E27FC236}">
                <a16:creationId xmlns:a16="http://schemas.microsoft.com/office/drawing/2014/main" id="{33533295-6800-81B0-874F-6723467F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" y="1400972"/>
            <a:ext cx="12192000" cy="5325979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844AFAB-D8FE-E3E8-DC33-840F71A4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4728" y="6476999"/>
            <a:ext cx="3525672" cy="24447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53B2D-4B8D-45AF-A73A-CD03ABA1F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40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5446478" y="3662935"/>
            <a:ext cx="1114096" cy="1117177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512514" y="1143340"/>
            <a:ext cx="4776395" cy="4776395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483" y="2667752"/>
            <a:ext cx="387245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solidFill>
                  <a:schemeClr val="bg1"/>
                </a:solidFill>
                <a:latin typeface="+mj-lt"/>
              </a:rPr>
              <a:t>Southern Nevada has spent </a:t>
            </a:r>
            <a:r>
              <a:rPr lang="en-US" sz="2600" b="1">
                <a:solidFill>
                  <a:schemeClr val="bg1"/>
                </a:solidFill>
                <a:latin typeface="Arial Black" panose="020B0A04020102020204" pitchFamily="34" charset="0"/>
              </a:rPr>
              <a:t>decades</a:t>
            </a:r>
            <a:r>
              <a:rPr lang="en-US" sz="2600">
                <a:solidFill>
                  <a:schemeClr val="bg1"/>
                </a:solidFill>
                <a:latin typeface="+mj-lt"/>
              </a:rPr>
              <a:t> preparing for drought to ensure the reliability of water supplies for Southern Nevada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8845" y="4117678"/>
            <a:ext cx="3966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Storing water supplies for the future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698845" y="2554633"/>
            <a:ext cx="5097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Working with partners &amp; developing comprehensive plans to manage supplies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91200" y="5651808"/>
            <a:ext cx="4691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Incentives, programs, regulation &amp; pricing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63023" y="1299364"/>
            <a:ext cx="5587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Constructing major facilities and asset management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754492" y="664508"/>
            <a:ext cx="1114096" cy="1117177"/>
            <a:chOff x="4604714" y="5551633"/>
            <a:chExt cx="1114096" cy="1117177"/>
          </a:xfrm>
          <a:solidFill>
            <a:srgbClr val="2E75B6"/>
          </a:solidFill>
        </p:grpSpPr>
        <p:sp>
          <p:nvSpPr>
            <p:cNvPr id="18" name="Oval 17"/>
            <p:cNvSpPr/>
            <p:nvPr/>
          </p:nvSpPr>
          <p:spPr>
            <a:xfrm>
              <a:off x="4604714" y="5551633"/>
              <a:ext cx="1114096" cy="11171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6" descr="http://www.ejprescott.com/media/icons/water-sewer-drain-fittings.png"/>
            <p:cNvPicPr>
              <a:picLocks noChangeAspect="1" noChangeArrowheads="1"/>
            </p:cNvPicPr>
            <p:nvPr/>
          </p:nvPicPr>
          <p:blipFill>
            <a:blip r:embed="rId3" cstate="screen">
              <a:lum bright="97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89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306" y="5830789"/>
              <a:ext cx="695417" cy="695417"/>
            </a:xfrm>
            <a:prstGeom prst="rect">
              <a:avLst/>
            </a:prstGeom>
            <a:grpFill/>
          </p:spPr>
        </p:pic>
      </p:grpSp>
      <p:grpSp>
        <p:nvGrpSpPr>
          <p:cNvPr id="26" name="Group 25"/>
          <p:cNvGrpSpPr/>
          <p:nvPr/>
        </p:nvGrpSpPr>
        <p:grpSpPr>
          <a:xfrm>
            <a:off x="4603762" y="5055603"/>
            <a:ext cx="1114096" cy="1117177"/>
            <a:chOff x="5531687" y="4536079"/>
            <a:chExt cx="1114096" cy="1117177"/>
          </a:xfrm>
          <a:solidFill>
            <a:srgbClr val="2E75B6"/>
          </a:solidFill>
        </p:grpSpPr>
        <p:sp>
          <p:nvSpPr>
            <p:cNvPr id="20" name="Oval 19"/>
            <p:cNvSpPr/>
            <p:nvPr/>
          </p:nvSpPr>
          <p:spPr>
            <a:xfrm>
              <a:off x="5531687" y="4536079"/>
              <a:ext cx="1114096" cy="11171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10" descr="Image result for water conservation icon"/>
            <p:cNvPicPr>
              <a:picLocks noChangeAspect="1" noChangeArrowheads="1"/>
            </p:cNvPicPr>
            <p:nvPr/>
          </p:nvPicPr>
          <p:blipFill>
            <a:blip r:embed="rId5" cstate="print">
              <a:lum bright="9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515" y="4700194"/>
              <a:ext cx="759854" cy="759854"/>
            </a:xfrm>
            <a:prstGeom prst="rect">
              <a:avLst/>
            </a:prstGeom>
            <a:grpFill/>
          </p:spPr>
        </p:pic>
      </p:grpSp>
      <p:pic>
        <p:nvPicPr>
          <p:cNvPr id="30" name="Picture 10"/>
          <p:cNvPicPr>
            <a:picLocks noChangeAspect="1" noChangeArrowheads="1"/>
          </p:cNvPicPr>
          <p:nvPr/>
        </p:nvPicPr>
        <p:blipFill rotWithShape="1">
          <a:blip r:embed="rId6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893"/>
          <a:stretch/>
        </p:blipFill>
        <p:spPr bwMode="auto">
          <a:xfrm>
            <a:off x="2433821" y="1397668"/>
            <a:ext cx="920120" cy="113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5" name="Group 1024"/>
          <p:cNvGrpSpPr/>
          <p:nvPr/>
        </p:nvGrpSpPr>
        <p:grpSpPr>
          <a:xfrm>
            <a:off x="5492391" y="2182012"/>
            <a:ext cx="1114096" cy="1117177"/>
            <a:chOff x="5834761" y="2544627"/>
            <a:chExt cx="1114096" cy="1117177"/>
          </a:xfrm>
          <a:solidFill>
            <a:srgbClr val="1F4E79"/>
          </a:solidFill>
        </p:grpSpPr>
        <p:sp>
          <p:nvSpPr>
            <p:cNvPr id="22" name="Oval 21"/>
            <p:cNvSpPr/>
            <p:nvPr/>
          </p:nvSpPr>
          <p:spPr>
            <a:xfrm>
              <a:off x="5834761" y="2544627"/>
              <a:ext cx="1114096" cy="1117177"/>
            </a:xfrm>
            <a:prstGeom prst="ellipse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" name="Picture 10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917" y="2659265"/>
              <a:ext cx="895783" cy="895783"/>
            </a:xfrm>
            <a:prstGeom prst="rect">
              <a:avLst/>
            </a:prstGeom>
            <a:noFill/>
          </p:spPr>
        </p:pic>
      </p:grpSp>
      <p:pic>
        <p:nvPicPr>
          <p:cNvPr id="1029" name="Picture 10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49" y="3938608"/>
            <a:ext cx="761650" cy="50487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659813" y="3753427"/>
            <a:ext cx="2361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WATER BANKING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98845" y="2184103"/>
            <a:ext cx="4045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RESOURCE PLANNING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791200" y="5267210"/>
            <a:ext cx="2194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CONSERVATION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70902" y="960113"/>
            <a:ext cx="2478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INFRASTRUCTURE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613D6F8-1ED9-6C35-D6F8-33779AD5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9673" y="6450356"/>
            <a:ext cx="2743200" cy="365125"/>
          </a:xfrm>
        </p:spPr>
        <p:txBody>
          <a:bodyPr/>
          <a:lstStyle/>
          <a:p>
            <a:fld id="{213D5FD3-9FB7-4ADC-9725-BCC23D8841DE}" type="slidenum">
              <a:rPr lang="en-US" sz="1000" smtClean="0"/>
              <a:t>3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61016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074E654-8BFE-4D37-9A91-39A1D9479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62" y="1475593"/>
            <a:ext cx="7144511" cy="4835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3799" y="1589051"/>
            <a:ext cx="4901458" cy="421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1800"/>
              </a:spcAft>
              <a:defRPr sz="3000" b="1" spc="-100"/>
            </a:lvl1pPr>
          </a:lstStyle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9FF93B-AAAC-4E09-AB97-53BE12B53C78}"/>
              </a:ext>
            </a:extLst>
          </p:cNvPr>
          <p:cNvSpPr/>
          <p:nvPr/>
        </p:nvSpPr>
        <p:spPr>
          <a:xfrm>
            <a:off x="10327564" y="5415198"/>
            <a:ext cx="586854" cy="327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6D4F6B-89EB-4ADE-E464-A122E7CC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9673" y="6450356"/>
            <a:ext cx="2743200" cy="365125"/>
          </a:xfrm>
        </p:spPr>
        <p:txBody>
          <a:bodyPr/>
          <a:lstStyle/>
          <a:p>
            <a:fld id="{213D5FD3-9FB7-4ADC-9725-BCC23D8841DE}" type="slidenum">
              <a:rPr lang="en-US" sz="1000" smtClean="0"/>
              <a:t>4</a:t>
            </a:fld>
            <a:endParaRPr lang="en-US" sz="1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758B97-2640-207B-9FFC-D71441ADD3EE}"/>
              </a:ext>
            </a:extLst>
          </p:cNvPr>
          <p:cNvSpPr/>
          <p:nvPr/>
        </p:nvSpPr>
        <p:spPr>
          <a:xfrm>
            <a:off x="0" y="0"/>
            <a:ext cx="12192000" cy="133643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Why Septic Systems?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2E5B84-B1D9-AFD6-DFA9-058FB557C927}"/>
              </a:ext>
            </a:extLst>
          </p:cNvPr>
          <p:cNvSpPr/>
          <p:nvPr/>
        </p:nvSpPr>
        <p:spPr>
          <a:xfrm>
            <a:off x="268589" y="2552167"/>
            <a:ext cx="5099883" cy="93985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Graphic 7" descr="Recycle with solid fill">
            <a:extLst>
              <a:ext uri="{FF2B5EF4-FFF2-40B4-BE49-F238E27FC236}">
                <a16:creationId xmlns:a16="http://schemas.microsoft.com/office/drawing/2014/main" id="{21D93F5C-6726-AD8A-8CC3-EE18460CE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589" y="2558691"/>
            <a:ext cx="914400" cy="9144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91CF97-170D-B6A6-105A-F90EB9FDEC8E}"/>
              </a:ext>
            </a:extLst>
          </p:cNvPr>
          <p:cNvSpPr/>
          <p:nvPr/>
        </p:nvSpPr>
        <p:spPr>
          <a:xfrm>
            <a:off x="268589" y="3725711"/>
            <a:ext cx="5099883" cy="93985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Leaky Tap with solid fill">
            <a:extLst>
              <a:ext uri="{FF2B5EF4-FFF2-40B4-BE49-F238E27FC236}">
                <a16:creationId xmlns:a16="http://schemas.microsoft.com/office/drawing/2014/main" id="{D46ABF18-1228-6C39-D332-EF8261A4DD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589" y="377492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7B4C08-5646-603E-B8B9-41F7D3FEE7BA}"/>
              </a:ext>
            </a:extLst>
          </p:cNvPr>
          <p:cNvSpPr txBox="1"/>
          <p:nvPr/>
        </p:nvSpPr>
        <p:spPr>
          <a:xfrm>
            <a:off x="1083214" y="2639033"/>
            <a:ext cx="3736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Increase reuse and return flow credits to the Las Vegas Valley.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55354EE-A668-4B55-303B-C7903EAE0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331" y="3834008"/>
            <a:ext cx="4272774" cy="713922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dirty="0"/>
              <a:t>Enhanced protection of groundwater aquifers in Southern Nevada.</a:t>
            </a:r>
          </a:p>
        </p:txBody>
      </p:sp>
    </p:spTree>
    <p:extLst>
      <p:ext uri="{BB962C8B-B14F-4D97-AF65-F5344CB8AC3E}">
        <p14:creationId xmlns:p14="http://schemas.microsoft.com/office/powerpoint/2010/main" val="162162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p&#10;&#10;Description automatically generated">
            <a:extLst>
              <a:ext uri="{FF2B5EF4-FFF2-40B4-BE49-F238E27FC236}">
                <a16:creationId xmlns:a16="http://schemas.microsoft.com/office/drawing/2014/main" id="{E2F2ABFA-0291-3F3A-E98A-6991018A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3" y="1459075"/>
            <a:ext cx="3923400" cy="506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24CBAB-8F3E-CB76-D62D-52D18B4EA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067" y="1459073"/>
            <a:ext cx="3923400" cy="506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A67761-B33F-349F-B681-826928053166}"/>
              </a:ext>
            </a:extLst>
          </p:cNvPr>
          <p:cNvSpPr/>
          <p:nvPr/>
        </p:nvSpPr>
        <p:spPr>
          <a:xfrm>
            <a:off x="0" y="0"/>
            <a:ext cx="12192000" cy="133643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Why Septic Systems?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44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B1DB91-90BE-411F-63B9-8080DC54832E}"/>
              </a:ext>
            </a:extLst>
          </p:cNvPr>
          <p:cNvSpPr/>
          <p:nvPr/>
        </p:nvSpPr>
        <p:spPr>
          <a:xfrm>
            <a:off x="-1573" y="0"/>
            <a:ext cx="12192000" cy="14173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E9D693-E25C-5102-2368-7D71E43D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59" y="280708"/>
            <a:ext cx="10515600" cy="8797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SNWA Septic Conversion Program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A725CD-0C2C-BFE4-E606-F54475A13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1051" y="6108303"/>
            <a:ext cx="299847" cy="41449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E18930E-6F68-C54D-8C0B-8336B3FF135E}"/>
              </a:ext>
            </a:extLst>
          </p:cNvPr>
          <p:cNvSpPr txBox="1">
            <a:spLocks/>
          </p:cNvSpPr>
          <p:nvPr/>
        </p:nvSpPr>
        <p:spPr>
          <a:xfrm>
            <a:off x="227792" y="1117899"/>
            <a:ext cx="3663315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solidFill>
                <a:schemeClr val="bg1"/>
              </a:solidFill>
              <a:latin typeface="Franklin Gothic"/>
            </a:endParaRPr>
          </a:p>
        </p:txBody>
      </p:sp>
      <p:pic>
        <p:nvPicPr>
          <p:cNvPr id="4098" name="Picture 2" descr="person opening septic hole with wrench">
            <a:extLst>
              <a:ext uri="{FF2B5EF4-FFF2-40B4-BE49-F238E27FC236}">
                <a16:creationId xmlns:a16="http://schemas.microsoft.com/office/drawing/2014/main" id="{4CA64A84-CF4F-7994-A7DE-CCFDC87D0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417321"/>
            <a:ext cx="12192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38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6F9F2-29A5-DC11-7DEB-BC6F1F93D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91F23B-29E4-8586-6BB2-87AA24C33687}"/>
              </a:ext>
            </a:extLst>
          </p:cNvPr>
          <p:cNvSpPr/>
          <p:nvPr/>
        </p:nvSpPr>
        <p:spPr>
          <a:xfrm>
            <a:off x="-1573" y="0"/>
            <a:ext cx="12192000" cy="14173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0C9CF86-B454-96D9-55BD-C7C3592E9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59" y="280708"/>
            <a:ext cx="10515600" cy="8797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SNWA Septic Conversion Program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45A347-7B52-0299-D933-27D01134D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1051" y="6108303"/>
            <a:ext cx="299847" cy="41449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2900448-373F-3202-04EE-7A719D2FAEA8}"/>
              </a:ext>
            </a:extLst>
          </p:cNvPr>
          <p:cNvSpPr txBox="1">
            <a:spLocks/>
          </p:cNvSpPr>
          <p:nvPr/>
        </p:nvSpPr>
        <p:spPr>
          <a:xfrm>
            <a:off x="227792" y="1117899"/>
            <a:ext cx="3663315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solidFill>
                <a:schemeClr val="bg1"/>
              </a:solidFill>
              <a:latin typeface="Franklin Gothic"/>
            </a:endParaRPr>
          </a:p>
        </p:txBody>
      </p:sp>
      <p:pic>
        <p:nvPicPr>
          <p:cNvPr id="4098" name="Picture 2" descr="person opening septic hole with wrench">
            <a:extLst>
              <a:ext uri="{FF2B5EF4-FFF2-40B4-BE49-F238E27FC236}">
                <a16:creationId xmlns:a16="http://schemas.microsoft.com/office/drawing/2014/main" id="{7C71082A-B657-7D47-79F1-BE4ADCB7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321"/>
            <a:ext cx="12192000" cy="555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9BDF62-CE17-71D1-844D-00615254E379}"/>
              </a:ext>
            </a:extLst>
          </p:cNvPr>
          <p:cNvCxnSpPr>
            <a:cxnSpLocks/>
          </p:cNvCxnSpPr>
          <p:nvPr/>
        </p:nvCxnSpPr>
        <p:spPr>
          <a:xfrm>
            <a:off x="6083808" y="2051222"/>
            <a:ext cx="0" cy="2840818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0DE2FA-0247-3873-82EC-68CAD3340187}"/>
              </a:ext>
            </a:extLst>
          </p:cNvPr>
          <p:cNvSpPr txBox="1"/>
          <p:nvPr/>
        </p:nvSpPr>
        <p:spPr>
          <a:xfrm>
            <a:off x="1152144" y="2212848"/>
            <a:ext cx="366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Partially Funded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3C02E7-AC41-DC27-855C-EB2B3BB492A6}"/>
              </a:ext>
            </a:extLst>
          </p:cNvPr>
          <p:cNvSpPr txBox="1"/>
          <p:nvPr/>
        </p:nvSpPr>
        <p:spPr>
          <a:xfrm>
            <a:off x="822959" y="2967953"/>
            <a:ext cx="5065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Open to all </a:t>
            </a:r>
            <a:r>
              <a:rPr lang="en-US" b="1" u="sng" dirty="0"/>
              <a:t>existing</a:t>
            </a:r>
            <a:r>
              <a:rPr lang="en-US" b="1" dirty="0"/>
              <a:t> septic owners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/>
              <a:t>Well abandonment not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Reimbursement for 85% of project, up to $40k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Homeowner works directly with contractor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Group conversions encouraged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18D593-7693-C3D3-F345-0BE3889FB80D}"/>
              </a:ext>
            </a:extLst>
          </p:cNvPr>
          <p:cNvSpPr txBox="1"/>
          <p:nvPr/>
        </p:nvSpPr>
        <p:spPr>
          <a:xfrm>
            <a:off x="1780450" y="5460263"/>
            <a:ext cx="860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https://www.snwa.com/rebates/septic-conversion</a:t>
            </a:r>
          </a:p>
        </p:txBody>
      </p:sp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21C51A02-6601-A939-8AC4-828FD08F5570}"/>
              </a:ext>
            </a:extLst>
          </p:cNvPr>
          <p:cNvSpPr/>
          <p:nvPr/>
        </p:nvSpPr>
        <p:spPr>
          <a:xfrm>
            <a:off x="6875908" y="2459521"/>
            <a:ext cx="1984247" cy="2320344"/>
          </a:xfrm>
          <a:prstGeom prst="flowChartOffpage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2ACFC22D-3896-2F1F-8EAD-1C7A931018C8}"/>
              </a:ext>
            </a:extLst>
          </p:cNvPr>
          <p:cNvSpPr/>
          <p:nvPr/>
        </p:nvSpPr>
        <p:spPr>
          <a:xfrm>
            <a:off x="9201910" y="2457289"/>
            <a:ext cx="1984247" cy="2320344"/>
          </a:xfrm>
          <a:prstGeom prst="flowChartOffpage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3CE427-4153-1720-DEEA-0220C5871A88}"/>
              </a:ext>
            </a:extLst>
          </p:cNvPr>
          <p:cNvSpPr txBox="1"/>
          <p:nvPr/>
        </p:nvSpPr>
        <p:spPr>
          <a:xfrm>
            <a:off x="6920868" y="2489847"/>
            <a:ext cx="20859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Eligible Costs: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Permitting/inspection fees 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Connection fees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Design fees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Construction costs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Like-for-like landscape replacement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Septic abandonment in place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96C10-AE64-0F64-8C05-64C6050AC67F}"/>
              </a:ext>
            </a:extLst>
          </p:cNvPr>
          <p:cNvSpPr txBox="1"/>
          <p:nvPr/>
        </p:nvSpPr>
        <p:spPr>
          <a:xfrm>
            <a:off x="9201909" y="2503456"/>
            <a:ext cx="1984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Ineligible Costs: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Landscape upgrades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Septic tank removal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35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43B73-2C97-409B-26EE-9B0BF4ED8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06CD2-23CD-EEA8-1C16-BAEA4EAC1CB2}"/>
              </a:ext>
            </a:extLst>
          </p:cNvPr>
          <p:cNvSpPr/>
          <p:nvPr/>
        </p:nvSpPr>
        <p:spPr>
          <a:xfrm>
            <a:off x="-1573" y="0"/>
            <a:ext cx="12192000" cy="14173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A08C9A6-0D57-D5B3-E938-88CEE88D6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59" y="280708"/>
            <a:ext cx="10515600" cy="8797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SNWA Septic Conversion Program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4DFA53-97F8-58F0-277D-DDD23183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1051" y="6108303"/>
            <a:ext cx="299847" cy="41449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AD68621-4444-113F-297D-49B5F9733401}"/>
              </a:ext>
            </a:extLst>
          </p:cNvPr>
          <p:cNvSpPr txBox="1">
            <a:spLocks/>
          </p:cNvSpPr>
          <p:nvPr/>
        </p:nvSpPr>
        <p:spPr>
          <a:xfrm>
            <a:off x="227792" y="1117899"/>
            <a:ext cx="3663315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solidFill>
                <a:schemeClr val="bg1"/>
              </a:solidFill>
              <a:latin typeface="Franklin Gothic"/>
            </a:endParaRPr>
          </a:p>
        </p:txBody>
      </p:sp>
      <p:pic>
        <p:nvPicPr>
          <p:cNvPr id="4098" name="Picture 2" descr="person opening septic hole with wrench">
            <a:extLst>
              <a:ext uri="{FF2B5EF4-FFF2-40B4-BE49-F238E27FC236}">
                <a16:creationId xmlns:a16="http://schemas.microsoft.com/office/drawing/2014/main" id="{E7B1F813-AE46-C1ED-0243-F85421127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321"/>
            <a:ext cx="12192000" cy="555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D921AC-822A-C19C-FDB2-27E04405B9CB}"/>
              </a:ext>
            </a:extLst>
          </p:cNvPr>
          <p:cNvSpPr txBox="1"/>
          <p:nvPr/>
        </p:nvSpPr>
        <p:spPr>
          <a:xfrm>
            <a:off x="1791068" y="5478491"/>
            <a:ext cx="860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https://www.snwa.com/rebates/septic-conversion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3365240-8827-F615-9295-2FF040C82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307423"/>
              </p:ext>
            </p:extLst>
          </p:nvPr>
        </p:nvGraphicFramePr>
        <p:xfrm>
          <a:off x="1559002" y="2066421"/>
          <a:ext cx="9070849" cy="3038894"/>
        </p:xfrm>
        <a:graphic>
          <a:graphicData uri="http://schemas.openxmlformats.org/drawingml/2006/table">
            <a:tbl>
              <a:tblPr/>
              <a:tblGrid>
                <a:gridCol w="3214668">
                  <a:extLst>
                    <a:ext uri="{9D8B030D-6E8A-4147-A177-3AD203B41FA5}">
                      <a16:colId xmlns:a16="http://schemas.microsoft.com/office/drawing/2014/main" val="1689756489"/>
                    </a:ext>
                  </a:extLst>
                </a:gridCol>
                <a:gridCol w="2168033">
                  <a:extLst>
                    <a:ext uri="{9D8B030D-6E8A-4147-A177-3AD203B41FA5}">
                      <a16:colId xmlns:a16="http://schemas.microsoft.com/office/drawing/2014/main" val="4155608502"/>
                    </a:ext>
                  </a:extLst>
                </a:gridCol>
                <a:gridCol w="1844074">
                  <a:extLst>
                    <a:ext uri="{9D8B030D-6E8A-4147-A177-3AD203B41FA5}">
                      <a16:colId xmlns:a16="http://schemas.microsoft.com/office/drawing/2014/main" val="2592337333"/>
                    </a:ext>
                  </a:extLst>
                </a:gridCol>
                <a:gridCol w="1844074">
                  <a:extLst>
                    <a:ext uri="{9D8B030D-6E8A-4147-A177-3AD203B41FA5}">
                      <a16:colId xmlns:a16="http://schemas.microsoft.com/office/drawing/2014/main" val="2997379119"/>
                    </a:ext>
                  </a:extLst>
                </a:gridCol>
              </a:tblGrid>
              <a:tr h="7260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Partially Funded Program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 Water User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GMP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542434"/>
                  </a:ext>
                </a:extLst>
              </a:tr>
              <a:tr h="3586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# of submitted apps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966548"/>
                  </a:ext>
                </a:extLst>
              </a:tr>
              <a:tr h="5882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# In NTP Stage (contractor bid approved)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908124"/>
                  </a:ext>
                </a:extLst>
              </a:tr>
              <a:tr h="3586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Completed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683926"/>
                  </a:ext>
                </a:extLst>
              </a:tr>
              <a:tr h="33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Reimbursed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$325,035.06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$143,003.17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$468,038.23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43244"/>
                  </a:ext>
                </a:extLst>
              </a:tr>
              <a:tr h="33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$960,000.00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$356,996.83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$1,316,996.83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215014"/>
                  </a:ext>
                </a:extLst>
              </a:tr>
              <a:tr h="33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Homeowner Cost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$11,379.48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$8,515.87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$9,947.68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191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745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75CD9-CF7E-6D5D-222C-36EC2E8E2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2F30DF-F0C5-209B-0129-E64FD453DF7B}"/>
              </a:ext>
            </a:extLst>
          </p:cNvPr>
          <p:cNvSpPr/>
          <p:nvPr/>
        </p:nvSpPr>
        <p:spPr>
          <a:xfrm>
            <a:off x="-1573" y="0"/>
            <a:ext cx="12192000" cy="14173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10ABDD-A6B0-CC53-4347-FF738A75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59" y="280708"/>
            <a:ext cx="10515600" cy="8797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SNWA Septic Conversion Program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7F98C4-9273-022E-9F18-356D14343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1051" y="6108303"/>
            <a:ext cx="299847" cy="41449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4CED080-D642-56AE-8908-6D6347E71DD9}"/>
              </a:ext>
            </a:extLst>
          </p:cNvPr>
          <p:cNvSpPr txBox="1">
            <a:spLocks/>
          </p:cNvSpPr>
          <p:nvPr/>
        </p:nvSpPr>
        <p:spPr>
          <a:xfrm>
            <a:off x="227792" y="1117899"/>
            <a:ext cx="3663315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solidFill>
                <a:schemeClr val="bg1"/>
              </a:solidFill>
              <a:latin typeface="Franklin Gothic"/>
            </a:endParaRPr>
          </a:p>
        </p:txBody>
      </p:sp>
      <p:pic>
        <p:nvPicPr>
          <p:cNvPr id="4098" name="Picture 2" descr="person opening septic hole with wrench">
            <a:extLst>
              <a:ext uri="{FF2B5EF4-FFF2-40B4-BE49-F238E27FC236}">
                <a16:creationId xmlns:a16="http://schemas.microsoft.com/office/drawing/2014/main" id="{A0A41764-781A-5B1C-7FC5-CCE454189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3" y="1417321"/>
            <a:ext cx="12192000" cy="555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5FF229-3525-BBEB-413F-B9E8144F0902}"/>
              </a:ext>
            </a:extLst>
          </p:cNvPr>
          <p:cNvCxnSpPr>
            <a:cxnSpLocks/>
          </p:cNvCxnSpPr>
          <p:nvPr/>
        </p:nvCxnSpPr>
        <p:spPr>
          <a:xfrm>
            <a:off x="6083808" y="2051222"/>
            <a:ext cx="0" cy="2840818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D3EFE76-A94E-0191-97BC-08D5391EE237}"/>
              </a:ext>
            </a:extLst>
          </p:cNvPr>
          <p:cNvSpPr txBox="1"/>
          <p:nvPr/>
        </p:nvSpPr>
        <p:spPr>
          <a:xfrm>
            <a:off x="6845808" y="1930508"/>
            <a:ext cx="366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Fully Funded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71BC1-B49F-3B08-B653-B4EE780597DF}"/>
              </a:ext>
            </a:extLst>
          </p:cNvPr>
          <p:cNvSpPr txBox="1"/>
          <p:nvPr/>
        </p:nvSpPr>
        <p:spPr>
          <a:xfrm>
            <a:off x="6609205" y="2453154"/>
            <a:ext cx="50676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~$13M in federal grant dollars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BOR/EPA/ARPA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Selected by SNWA/Sewer Agencies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Early focus on lateral-only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Residential parcels with septic and municipal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SNWA-hired contractor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Begins early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81C8B-2D78-F757-A732-439D1262CBE6}"/>
              </a:ext>
            </a:extLst>
          </p:cNvPr>
          <p:cNvSpPr txBox="1"/>
          <p:nvPr/>
        </p:nvSpPr>
        <p:spPr>
          <a:xfrm>
            <a:off x="1780450" y="5460263"/>
            <a:ext cx="860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https://www.snwa.com/rebates/septic-conversion</a:t>
            </a:r>
          </a:p>
        </p:txBody>
      </p:sp>
      <p:pic>
        <p:nvPicPr>
          <p:cNvPr id="2" name="Picture 2" descr="Facts About the S2S &amp; LPSS Conversion Program | Hillsborough County, FL">
            <a:extLst>
              <a:ext uri="{FF2B5EF4-FFF2-40B4-BE49-F238E27FC236}">
                <a16:creationId xmlns:a16="http://schemas.microsoft.com/office/drawing/2014/main" id="{62FCA3CF-5656-768B-5A27-F54A28713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50" y="1728631"/>
            <a:ext cx="3182645" cy="367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954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17D2C2941DB848A134CCD6A497DC34" ma:contentTypeVersion="8" ma:contentTypeDescription="Create a new document." ma:contentTypeScope="" ma:versionID="605231ef9f75332ec6c1e3d534da08f0">
  <xsd:schema xmlns:xsd="http://www.w3.org/2001/XMLSchema" xmlns:xs="http://www.w3.org/2001/XMLSchema" xmlns:p="http://schemas.microsoft.com/office/2006/metadata/properties" xmlns:ns2="fd01d476-f8d7-4b14-8f99-f1587f73c3be" xmlns:ns3="12d114e2-30ea-45ef-82c5-64eda4679fae" targetNamespace="http://schemas.microsoft.com/office/2006/metadata/properties" ma:root="true" ma:fieldsID="3e95dd917c05b87a4e14624be2af598f" ns2:_="" ns3:_="">
    <xsd:import namespace="fd01d476-f8d7-4b14-8f99-f1587f73c3be"/>
    <xsd:import namespace="12d114e2-30ea-45ef-82c5-64eda4679f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1d476-f8d7-4b14-8f99-f1587f73c3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d114e2-30ea-45ef-82c5-64eda4679fa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2d114e2-30ea-45ef-82c5-64eda4679fae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2BEA8E-9130-46DC-A5B1-C14BEE8D44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01d476-f8d7-4b14-8f99-f1587f73c3be"/>
    <ds:schemaRef ds:uri="12d114e2-30ea-45ef-82c5-64eda4679f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9AAC5B-5B0D-4384-BC15-9062C4F4DEDB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fd01d476-f8d7-4b14-8f99-f1587f73c3be"/>
    <ds:schemaRef ds:uri="http://purl.org/dc/dcmitype/"/>
    <ds:schemaRef ds:uri="12d114e2-30ea-45ef-82c5-64eda4679fa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98D4F46-0EE4-4F13-B663-17CD29E254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382</Words>
  <Application>Microsoft Office PowerPoint</Application>
  <PresentationFormat>Widescreen</PresentationFormat>
  <Paragraphs>90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  Septic to Sewer Program Update </vt:lpstr>
      <vt:lpstr>PowerPoint Presentation</vt:lpstr>
      <vt:lpstr>PowerPoint Presentation</vt:lpstr>
      <vt:lpstr>PowerPoint Presentation</vt:lpstr>
      <vt:lpstr>PowerPoint Presentation</vt:lpstr>
      <vt:lpstr>SNWA Septic Conversion Program</vt:lpstr>
      <vt:lpstr>SNWA Septic Conversion Program</vt:lpstr>
      <vt:lpstr>SNWA Septic Conversion Program</vt:lpstr>
      <vt:lpstr>SNWA Septic Conversion Program</vt:lpstr>
      <vt:lpstr>Key Takeaways</vt:lpstr>
      <vt:lpstr>Q+A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Alisa Blaylock</dc:creator>
  <cp:lastModifiedBy>Rich Easter</cp:lastModifiedBy>
  <cp:revision>7</cp:revision>
  <dcterms:created xsi:type="dcterms:W3CDTF">2024-10-02T23:22:51Z</dcterms:created>
  <dcterms:modified xsi:type="dcterms:W3CDTF">2024-10-14T23:38:05Z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0x0101007E17D2C2941DB848A134CCD6A497DC34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